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5" r:id="rId5"/>
    <p:sldId id="266" r:id="rId6"/>
    <p:sldId id="270" r:id="rId7"/>
    <p:sldId id="267" r:id="rId8"/>
    <p:sldId id="269" r:id="rId9"/>
    <p:sldId id="271" r:id="rId10"/>
    <p:sldId id="275" r:id="rId11"/>
    <p:sldId id="276" r:id="rId12"/>
    <p:sldId id="273" r:id="rId13"/>
    <p:sldId id="277" r:id="rId14"/>
    <p:sldId id="274" r:id="rId15"/>
    <p:sldId id="272" r:id="rId16"/>
    <p:sldId id="278" r:id="rId17"/>
    <p:sldId id="279" r:id="rId18"/>
    <p:sldId id="281" r:id="rId19"/>
    <p:sldId id="282" r:id="rId20"/>
    <p:sldId id="283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7" r:id="rId34"/>
    <p:sldId id="296" r:id="rId35"/>
    <p:sldId id="298" r:id="rId36"/>
    <p:sldId id="29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FE9"/>
    <a:srgbClr val="172B4D"/>
    <a:srgbClr val="00CED1"/>
    <a:srgbClr val="3B5D8B"/>
    <a:srgbClr val="595959"/>
    <a:srgbClr val="7F7F7F"/>
    <a:srgbClr val="404040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4EF1-A1D7-446A-9A91-9DE01674E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FDF0D-0A18-4F74-829E-637E4411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1EEE-F54B-4BBA-B4B3-65243143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380F-AED0-4FDB-9EAE-388C9334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59716-E881-4AF2-9354-A2A4E5B0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9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1E7B-7C11-42F7-9A59-0B28D73F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6094A-8CF5-4F6C-9E51-45875CF2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5D8C-2889-498D-85C9-FACCEAA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95371-9DEA-4066-BC2E-0E8CF355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6E50C-EE7B-445A-8C5D-2E78F79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69716-885E-47AA-803A-820F7899B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12BF3D-AC1F-4208-9951-15FD523C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1B43C-FBE2-4ECB-8F4F-B46DC72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F1E3F-C149-481F-9206-BF6C3ACE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C4C6-D9B5-4644-9A86-0F48566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4D1-D8B2-448B-AE1A-DCE57DF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B136-7211-43CA-A646-742A020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2951-C0B4-4EEF-9D2C-2186093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A41EA-ABC2-4B5E-9A5D-5CB0BDD4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92932-0CEE-4539-A1D9-C7343CB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60C2-1A81-423B-9FFA-A8D2F76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0B61A-F329-4782-9E75-3469EB4A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862-A269-4E38-B422-E7163D32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F5E9-85F7-4A62-B332-9EADC59A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4E5AA-998C-46A1-B229-485273BE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8AFF8-9EE7-4269-802E-E7C7074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42738-D494-4F7C-8233-559656243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61601-EF52-44F6-AFF5-BCF87D78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CDF3E-3581-4156-8E23-120F6787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F8DFC-B492-4115-A0E2-B853546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4BDF8-6F4C-4BE1-95BA-01E55A68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AF8D-739D-4A40-8D41-05D9BC72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9C7A-F546-4899-8690-22F54C3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79C48-367D-4967-84E6-17486574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D9545-F401-44DF-8F55-827E8FE4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4F156-8A5B-4E89-AD84-B12B733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63E6D-1CD6-41AC-9F02-CB53AB95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CD10A-47E3-4C05-85FF-ED21D3D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98894-0BDD-434E-9D54-A19F594F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B9794-0BE9-4DE5-B3C7-ADF1B0EF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9E5AD-B1AB-4856-B313-F67D8361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D4EE5-DAC8-4BBD-A402-B1FE1DCA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207D3-4BC0-4BE2-A614-B241DDD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3635A-F81C-4056-8DAF-2CF6882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F4A87-95E2-4DAC-BFF3-AD334775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73D61-20F8-4289-A801-ED31186D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45E5-F579-45B7-887A-FC257C32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DAB13-3B08-465F-A888-423C1DF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5B591-76DF-4A67-A181-201B4CB96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E0AF4-0241-4935-A1DB-3F2D65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13915-E58F-4F9E-8FCF-055D08A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E38BF-511B-4819-8A91-2F2BDD2D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E16D6-118C-4C71-B8B1-2E2FF259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9C23E-B6EA-497E-A530-212F42305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9F18D-604E-415F-AA6C-2F1ABB06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2057F-247D-4B30-813F-1C4F5504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359AF-009A-4B74-87D3-B8A661B1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53A0F-687F-4F45-93E0-888CD63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EEB71-A03A-431E-ACEF-724B74F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2ED07-A2D5-4704-B8FC-B56EAA01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3263-4966-45C1-80FB-B43FFA42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AB52-527E-458E-96F6-6F7F1E1FF01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F377D-285C-4307-9DD8-53F4A5DB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61495-1A46-412D-8C7F-75DC25A9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3064913"/>
            <a:chOff x="2303849" y="1731459"/>
            <a:chExt cx="6457070" cy="30649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232321"/>
              <a:ext cx="47855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Hand Sanitizer </a:t>
              </a:r>
              <a:r>
                <a:rPr lang="en-US" altLang="ko-KR" sz="4400" b="1" dirty="0">
                  <a:solidFill>
                    <a:srgbClr val="222A3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Manage System</a:t>
              </a:r>
              <a:endParaRPr lang="ko-KR" altLang="en-US" sz="4400" b="1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07676B9B-941A-4B91-BE79-FA6ADD3381D1}"/>
                </a:ext>
              </a:extLst>
            </p:cNvPr>
            <p:cNvSpPr txBox="1">
              <a:spLocks/>
            </p:cNvSpPr>
            <p:nvPr/>
          </p:nvSpPr>
          <p:spPr>
            <a:xfrm>
              <a:off x="2952929" y="4296673"/>
              <a:ext cx="5158910" cy="499699"/>
            </a:xfrm>
            <a:prstGeom prst="round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en-US" altLang="ko-KR" sz="2000" dirty="0">
                  <a:solidFill>
                    <a:srgbClr val="59595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Team1 </a:t>
              </a:r>
              <a:r>
                <a:rPr lang="ko-KR" altLang="en-US" sz="2000" dirty="0">
                  <a:solidFill>
                    <a:srgbClr val="59595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두리번두리번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47738" y="6453051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411A-CB02-4F46-A06B-52B00BAFEFD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08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E1888182-6835-4855-AD1A-9863CFE901C0}"/>
              </a:ext>
            </a:extLst>
          </p:cNvPr>
          <p:cNvSpPr/>
          <p:nvPr/>
        </p:nvSpPr>
        <p:spPr>
          <a:xfrm>
            <a:off x="1331651" y="152025"/>
            <a:ext cx="2317071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271992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 Case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372862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B697E5-5AF6-4B53-9546-09F94C332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2" y="1290504"/>
            <a:ext cx="9848295" cy="50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A7721-9FF7-4AA0-8454-2327A15CFF9D}"/>
              </a:ext>
            </a:extLst>
          </p:cNvPr>
          <p:cNvSpPr txBox="1"/>
          <p:nvPr/>
        </p:nvSpPr>
        <p:spPr>
          <a:xfrm>
            <a:off x="11537130" y="645305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C04D7-9966-4D7D-84A5-32A1200FC7E7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EFA31-7DDA-4587-BA5A-062FB38D3878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54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04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127371" y="1741325"/>
            <a:ext cx="6469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Architecture</a:t>
            </a:r>
            <a:endParaRPr lang="ko-KR" altLang="en-US" sz="8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E1888182-6835-4855-AD1A-9863CFE901C0}"/>
              </a:ext>
            </a:extLst>
          </p:cNvPr>
          <p:cNvSpPr/>
          <p:nvPr/>
        </p:nvSpPr>
        <p:spPr>
          <a:xfrm>
            <a:off x="1322773" y="152025"/>
            <a:ext cx="32137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92545"/>
            <a:ext cx="3607693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rchitecture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60751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876952F-3615-4E7B-BDD6-BEB8CE44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" y="1078435"/>
            <a:ext cx="11189225" cy="54249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850ED5-8285-4558-95B5-C7D4B5118F14}"/>
              </a:ext>
            </a:extLst>
          </p:cNvPr>
          <p:cNvSpPr txBox="1"/>
          <p:nvPr/>
        </p:nvSpPr>
        <p:spPr>
          <a:xfrm>
            <a:off x="11543542" y="6453051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1E907-BF6D-4C95-96C7-9B5EAC3B961C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134E5-A7EC-4DAA-ABC8-ABCE8F64F911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80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32325" y="1820560"/>
            <a:ext cx="50831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Resource 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Structure</a:t>
            </a:r>
            <a:endParaRPr lang="ko-KR" altLang="en-US" sz="8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71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B73632BA-C067-441C-BB0C-2FD76B10A5AE}"/>
              </a:ext>
            </a:extLst>
          </p:cNvPr>
          <p:cNvSpPr/>
          <p:nvPr/>
        </p:nvSpPr>
        <p:spPr>
          <a:xfrm>
            <a:off x="360014" y="1746237"/>
            <a:ext cx="5486650" cy="4573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D91DC2-83DB-45CA-AE30-5B673FB6EAA7}"/>
              </a:ext>
            </a:extLst>
          </p:cNvPr>
          <p:cNvSpPr/>
          <p:nvPr/>
        </p:nvSpPr>
        <p:spPr>
          <a:xfrm>
            <a:off x="6282581" y="1667881"/>
            <a:ext cx="5486650" cy="4573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E1888182-6835-4855-AD1A-9863CFE901C0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esource Structure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D36148-D5EA-4D17-A867-3DCD4A107238}"/>
              </a:ext>
            </a:extLst>
          </p:cNvPr>
          <p:cNvGrpSpPr/>
          <p:nvPr/>
        </p:nvGrpSpPr>
        <p:grpSpPr>
          <a:xfrm>
            <a:off x="1207841" y="2304918"/>
            <a:ext cx="3650198" cy="3138464"/>
            <a:chOff x="5944392" y="822040"/>
            <a:chExt cx="3650198" cy="3138464"/>
          </a:xfrm>
          <a:noFill/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376A8A7-0DB4-4D75-9F43-5A316A5F8141}"/>
                </a:ext>
              </a:extLst>
            </p:cNvPr>
            <p:cNvSpPr/>
            <p:nvPr/>
          </p:nvSpPr>
          <p:spPr>
            <a:xfrm>
              <a:off x="5944392" y="822040"/>
              <a:ext cx="1743635" cy="726142"/>
            </a:xfrm>
            <a:prstGeom prst="roundRect">
              <a:avLst/>
            </a:prstGeom>
            <a:grp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IN-CSE</a:t>
              </a:r>
              <a:endPara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8CC8270-BE81-4D96-9CF1-5C53D370EE1B}"/>
                </a:ext>
              </a:extLst>
            </p:cNvPr>
            <p:cNvSpPr/>
            <p:nvPr/>
          </p:nvSpPr>
          <p:spPr>
            <a:xfrm>
              <a:off x="7688027" y="2028201"/>
              <a:ext cx="1906563" cy="726142"/>
            </a:xfrm>
            <a:prstGeom prst="roundRect">
              <a:avLst/>
            </a:prstGeom>
            <a:grp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ASN-AE-1</a:t>
              </a:r>
              <a:endPara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739A1C0-8B8E-463A-9C9C-D8CD6C70F81B}"/>
                </a:ext>
              </a:extLst>
            </p:cNvPr>
            <p:cNvSpPr/>
            <p:nvPr/>
          </p:nvSpPr>
          <p:spPr>
            <a:xfrm>
              <a:off x="7688026" y="3234362"/>
              <a:ext cx="1906563" cy="726142"/>
            </a:xfrm>
            <a:prstGeom prst="roundRect">
              <a:avLst/>
            </a:prstGeom>
            <a:grp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ADN-AE-admin</a:t>
              </a:r>
              <a:endPara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1FA0B6C-1ED1-4820-907A-948812EF931A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6830573" y="1533818"/>
              <a:ext cx="843090" cy="871817"/>
            </a:xfrm>
            <a:prstGeom prst="bentConnector2">
              <a:avLst/>
            </a:prstGeom>
            <a:grpFill/>
            <a:ln w="28575">
              <a:solidFill>
                <a:srgbClr val="427F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26E7649F-7F9B-4A51-B8FE-8D19F23B995A}"/>
                </a:ext>
              </a:extLst>
            </p:cNvPr>
            <p:cNvCxnSpPr>
              <a:cxnSpLocks/>
              <a:stCxn id="8" idx="2"/>
              <a:endCxn id="10" idx="1"/>
            </p:cNvCxnSpPr>
            <p:nvPr/>
          </p:nvCxnSpPr>
          <p:spPr>
            <a:xfrm rot="16200000" flipH="1">
              <a:off x="6227493" y="2136899"/>
              <a:ext cx="2049251" cy="871816"/>
            </a:xfrm>
            <a:prstGeom prst="bentConnector2">
              <a:avLst/>
            </a:prstGeom>
            <a:grpFill/>
            <a:ln w="28575">
              <a:solidFill>
                <a:srgbClr val="427F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84DE8A-71F5-4852-8DE7-E98A27E5AC17}"/>
              </a:ext>
            </a:extLst>
          </p:cNvPr>
          <p:cNvGrpSpPr/>
          <p:nvPr/>
        </p:nvGrpSpPr>
        <p:grpSpPr>
          <a:xfrm>
            <a:off x="6421514" y="1796083"/>
            <a:ext cx="5021802" cy="4156133"/>
            <a:chOff x="1042880" y="557989"/>
            <a:chExt cx="4173422" cy="3453999"/>
          </a:xfrm>
          <a:solidFill>
            <a:srgbClr val="427FE9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DD4F4C7-EFBD-43E5-B59A-F295131563E0}"/>
                </a:ext>
              </a:extLst>
            </p:cNvPr>
            <p:cNvSpPr/>
            <p:nvPr/>
          </p:nvSpPr>
          <p:spPr>
            <a:xfrm>
              <a:off x="1042880" y="557989"/>
              <a:ext cx="1390321" cy="549435"/>
            </a:xfrm>
            <a:prstGeom prst="roundRect">
              <a:avLst/>
            </a:prstGeom>
            <a:no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ASN-AE-1</a:t>
              </a:r>
              <a:endPara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48E3224-0E45-475A-AFBD-C47844C2D47C}"/>
                </a:ext>
              </a:extLst>
            </p:cNvPr>
            <p:cNvSpPr/>
            <p:nvPr/>
          </p:nvSpPr>
          <p:spPr>
            <a:xfrm>
              <a:off x="2433201" y="1284130"/>
              <a:ext cx="1390321" cy="549435"/>
            </a:xfrm>
            <a:prstGeom prst="roundRect">
              <a:avLst/>
            </a:prstGeom>
            <a:no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Weight</a:t>
              </a:r>
              <a:endParaRPr lang="ko-KR" altLang="en-US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A5A3C649-BA65-40B4-8976-6F3911F8D667}"/>
                </a:ext>
              </a:extLst>
            </p:cNvPr>
            <p:cNvCxnSpPr>
              <a:cxnSpLocks/>
              <a:stCxn id="15" idx="2"/>
              <a:endCxn id="16" idx="1"/>
            </p:cNvCxnSpPr>
            <p:nvPr/>
          </p:nvCxnSpPr>
          <p:spPr>
            <a:xfrm rot="16200000" flipH="1">
              <a:off x="1859909" y="985556"/>
              <a:ext cx="451424" cy="695161"/>
            </a:xfrm>
            <a:prstGeom prst="bentConnector2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5CC311B-CC3F-498D-9EC9-7240A1736D0F}"/>
                </a:ext>
              </a:extLst>
            </p:cNvPr>
            <p:cNvSpPr/>
            <p:nvPr/>
          </p:nvSpPr>
          <p:spPr>
            <a:xfrm>
              <a:off x="3439872" y="2010271"/>
              <a:ext cx="1776430" cy="549435"/>
            </a:xfrm>
            <a:prstGeom prst="roundRect">
              <a:avLst/>
            </a:prstGeom>
            <a:no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13:00 weight data</a:t>
              </a:r>
              <a:endPara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87077F8-EDB8-4D39-A15A-95716CB6EEF7}"/>
                </a:ext>
              </a:extLst>
            </p:cNvPr>
            <p:cNvSpPr/>
            <p:nvPr/>
          </p:nvSpPr>
          <p:spPr>
            <a:xfrm>
              <a:off x="3439871" y="2736412"/>
              <a:ext cx="1776430" cy="549435"/>
            </a:xfrm>
            <a:prstGeom prst="roundRect">
              <a:avLst/>
            </a:prstGeom>
            <a:no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12:00 weight data</a:t>
              </a:r>
              <a:endPara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CB5984A-E1DC-452C-BF22-DF3666BD5718}"/>
                </a:ext>
              </a:extLst>
            </p:cNvPr>
            <p:cNvSpPr/>
            <p:nvPr/>
          </p:nvSpPr>
          <p:spPr>
            <a:xfrm>
              <a:off x="3439871" y="3462553"/>
              <a:ext cx="1776430" cy="549435"/>
            </a:xfrm>
            <a:prstGeom prst="roundRect">
              <a:avLst/>
            </a:prstGeom>
            <a:noFill/>
            <a:ln w="57150">
              <a:solidFill>
                <a:srgbClr val="427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11:00 weight data</a:t>
              </a:r>
              <a:endParaRPr lang="ko-KR" altLang="en-US" sz="16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473AB54B-A00B-482D-9D51-EAFA9A263849}"/>
                </a:ext>
              </a:extLst>
            </p:cNvPr>
            <p:cNvCxnSpPr>
              <a:cxnSpLocks/>
              <a:stCxn id="16" idx="2"/>
              <a:endCxn id="18" idx="1"/>
            </p:cNvCxnSpPr>
            <p:nvPr/>
          </p:nvCxnSpPr>
          <p:spPr>
            <a:xfrm rot="16200000" flipH="1">
              <a:off x="3058405" y="1903521"/>
              <a:ext cx="451424" cy="311511"/>
            </a:xfrm>
            <a:prstGeom prst="bentConnector2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408DEC4B-51A8-4906-A9B5-33E63693866F}"/>
                </a:ext>
              </a:extLst>
            </p:cNvPr>
            <p:cNvCxnSpPr>
              <a:cxnSpLocks/>
              <a:stCxn id="16" idx="2"/>
              <a:endCxn id="19" idx="1"/>
            </p:cNvCxnSpPr>
            <p:nvPr/>
          </p:nvCxnSpPr>
          <p:spPr>
            <a:xfrm rot="16200000" flipH="1">
              <a:off x="2695333" y="2266593"/>
              <a:ext cx="1177565" cy="311509"/>
            </a:xfrm>
            <a:prstGeom prst="bentConnector2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9CFE9DA-7788-4A11-BA94-8ADE6ADC32B8}"/>
                </a:ext>
              </a:extLst>
            </p:cNvPr>
            <p:cNvCxnSpPr>
              <a:cxnSpLocks/>
              <a:stCxn id="16" idx="2"/>
              <a:endCxn id="20" idx="1"/>
            </p:cNvCxnSpPr>
            <p:nvPr/>
          </p:nvCxnSpPr>
          <p:spPr>
            <a:xfrm rot="16200000" flipH="1">
              <a:off x="2332263" y="2629663"/>
              <a:ext cx="1903706" cy="311509"/>
            </a:xfrm>
            <a:prstGeom prst="bentConnector2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7DBE47E-186C-4089-98A9-3E5503971B09}"/>
              </a:ext>
            </a:extLst>
          </p:cNvPr>
          <p:cNvSpPr/>
          <p:nvPr/>
        </p:nvSpPr>
        <p:spPr>
          <a:xfrm>
            <a:off x="2120464" y="3422418"/>
            <a:ext cx="790208" cy="422178"/>
          </a:xfrm>
          <a:prstGeom prst="roundRect">
            <a:avLst/>
          </a:prstGeom>
          <a:solidFill>
            <a:srgbClr val="00C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HTTP</a:t>
            </a:r>
            <a:endParaRPr lang="ko-KR" alt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1B4E8C-63E7-475E-9F85-3434FE2694B1}"/>
              </a:ext>
            </a:extLst>
          </p:cNvPr>
          <p:cNvSpPr txBox="1"/>
          <p:nvPr/>
        </p:nvSpPr>
        <p:spPr>
          <a:xfrm>
            <a:off x="2765471" y="4204712"/>
            <a:ext cx="227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Raspberry pi Device</a:t>
            </a:r>
            <a:endParaRPr lang="ko-KR" altLang="en-US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B09AB-E601-4D53-903A-A7A7904B6B71}"/>
              </a:ext>
            </a:extLst>
          </p:cNvPr>
          <p:cNvSpPr txBox="1"/>
          <p:nvPr/>
        </p:nvSpPr>
        <p:spPr>
          <a:xfrm>
            <a:off x="3176832" y="544818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Smartphone</a:t>
            </a:r>
            <a:endParaRPr lang="ko-KR" altLang="en-US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93284B-BFAE-4D67-A7F1-AEE7261A731C}"/>
              </a:ext>
            </a:extLst>
          </p:cNvPr>
          <p:cNvSpPr txBox="1"/>
          <p:nvPr/>
        </p:nvSpPr>
        <p:spPr>
          <a:xfrm>
            <a:off x="11538733" y="645305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5B557-44A4-410D-BA10-BEE242239E12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F6F9C4-A086-4202-8139-A65C70CF5B90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6885B14-18E9-4B79-AA96-3F41A0878E71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05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esource Structure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FC8973-EC72-43C9-844B-7EF69BDE925C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2B8F832F-7ECD-4E64-9787-8C68A8C2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88" y="1237733"/>
            <a:ext cx="5588556" cy="500153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A9BAC1E-3D4E-415D-99B0-7D55095D2900}"/>
              </a:ext>
            </a:extLst>
          </p:cNvPr>
          <p:cNvSpPr txBox="1"/>
          <p:nvPr/>
        </p:nvSpPr>
        <p:spPr>
          <a:xfrm>
            <a:off x="11545145" y="6453051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19B622-FEA1-46D5-A545-03F1F6295AC5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FD746DC-C6A3-4206-A085-D2DEA96ADBB5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06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242035" y="1820560"/>
            <a:ext cx="53547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Service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Procedure</a:t>
            </a:r>
            <a:endParaRPr lang="ko-KR" altLang="en-US" sz="8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6885B14-18E9-4B79-AA96-3F41A0878E71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ervice Procedure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ASN-AE-1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D2F054-35EC-40AF-8795-F7DAAB8018EC}"/>
              </a:ext>
            </a:extLst>
          </p:cNvPr>
          <p:cNvSpPr/>
          <p:nvPr/>
        </p:nvSpPr>
        <p:spPr>
          <a:xfrm>
            <a:off x="5067214" y="1268064"/>
            <a:ext cx="2097576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ADN-AE-admin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E39311-1D13-424B-A48F-8AB090F8C609}"/>
              </a:ext>
            </a:extLst>
          </p:cNvPr>
          <p:cNvSpPr/>
          <p:nvPr/>
        </p:nvSpPr>
        <p:spPr>
          <a:xfrm>
            <a:off x="8287601" y="1268069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IN-CSE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  <a:endCxn id="38" idx="2"/>
          </p:cNvCxnSpPr>
          <p:nvPr/>
        </p:nvCxnSpPr>
        <p:spPr>
          <a:xfrm flipH="1">
            <a:off x="610786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9014939" y="1739119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D7B0A32-CD3C-4B18-8B16-3A1FFAFAF95D}"/>
              </a:ext>
            </a:extLst>
          </p:cNvPr>
          <p:cNvSpPr/>
          <p:nvPr/>
        </p:nvSpPr>
        <p:spPr>
          <a:xfrm>
            <a:off x="2905159" y="3086474"/>
            <a:ext cx="6109817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6121200" y="4544661"/>
            <a:ext cx="2899031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2984881" y="3308149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IN-CSE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손소독제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(ADN-AE1)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6181169" y="4766653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IN-CSE</a:t>
            </a:r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스마트폰 앱</a:t>
            </a:r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(AND-AE-admin) </a:t>
            </a:r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475535" y="1256018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51557" y="64530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110C2-2CA1-4C93-8EB0-D1B3ED7B342B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19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AFB5F7-5AA1-4ADA-9051-6E26FB4747F4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6885B14-18E9-4B79-AA96-3F41A0878E71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ervice Procedure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3500597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ASN-AE-1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D2F054-35EC-40AF-8795-F7DAAB8018EC}"/>
              </a:ext>
            </a:extLst>
          </p:cNvPr>
          <p:cNvSpPr/>
          <p:nvPr/>
        </p:nvSpPr>
        <p:spPr>
          <a:xfrm>
            <a:off x="6389987" y="1268064"/>
            <a:ext cx="2097576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ADN-AE-admin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E39311-1D13-424B-A48F-8AB090F8C609}"/>
              </a:ext>
            </a:extLst>
          </p:cNvPr>
          <p:cNvSpPr/>
          <p:nvPr/>
        </p:nvSpPr>
        <p:spPr>
          <a:xfrm>
            <a:off x="9610374" y="1268069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IN-CSE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>
            <a:off x="7438765" y="1739112"/>
            <a:ext cx="0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337712" y="1739119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4227956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D7B0A32-CD3C-4B18-8B16-3A1FFAFAF95D}"/>
              </a:ext>
            </a:extLst>
          </p:cNvPr>
          <p:cNvSpPr/>
          <p:nvPr/>
        </p:nvSpPr>
        <p:spPr>
          <a:xfrm>
            <a:off x="4227932" y="3086474"/>
            <a:ext cx="6109817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 rot="10800000">
            <a:off x="7443973" y="4544661"/>
            <a:ext cx="2899031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4307653" y="3308149"/>
            <a:ext cx="2208529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Hand Sanitizer#1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위한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</a:p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Weight 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7941562" y="4766653"/>
            <a:ext cx="2297006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프로세싱 이후 </a:t>
            </a:r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생성 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21FCF-9973-4DC3-85FC-C77A0A071FA2}"/>
              </a:ext>
            </a:extLst>
          </p:cNvPr>
          <p:cNvSpPr txBox="1"/>
          <p:nvPr/>
        </p:nvSpPr>
        <p:spPr>
          <a:xfrm>
            <a:off x="475535" y="1256018"/>
            <a:ext cx="25170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최초 리소스</a:t>
            </a:r>
            <a:endParaRPr lang="en-US" altLang="ko-KR" sz="4000" dirty="0">
              <a:solidFill>
                <a:srgbClr val="7F7F7F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생성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8022CA-1017-4053-9DD7-C898E191DC7B}"/>
              </a:ext>
            </a:extLst>
          </p:cNvPr>
          <p:cNvSpPr txBox="1"/>
          <p:nvPr/>
        </p:nvSpPr>
        <p:spPr>
          <a:xfrm>
            <a:off x="11538733" y="645305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082E72-49B4-4907-B436-53D49E747436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F535AB-51D9-4324-91BE-0458B9C90DA8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60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3D9E3-3250-40DC-ACF8-E9F84C7B04BC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6885B14-18E9-4B79-AA96-3F41A0878E71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ervice Procedure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668165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ASN-AE-1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D2F054-35EC-40AF-8795-F7DAAB8018EC}"/>
              </a:ext>
            </a:extLst>
          </p:cNvPr>
          <p:cNvSpPr/>
          <p:nvPr/>
        </p:nvSpPr>
        <p:spPr>
          <a:xfrm>
            <a:off x="5557555" y="1268064"/>
            <a:ext cx="2097576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ADN-AE-admin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E39311-1D13-424B-A48F-8AB090F8C609}"/>
              </a:ext>
            </a:extLst>
          </p:cNvPr>
          <p:cNvSpPr/>
          <p:nvPr/>
        </p:nvSpPr>
        <p:spPr>
          <a:xfrm>
            <a:off x="8777942" y="1268069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IN-CSE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>
            <a:off x="6606333" y="1739112"/>
            <a:ext cx="10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>
            <a:off x="9505281" y="1739119"/>
            <a:ext cx="0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3395500" y="1739120"/>
            <a:ext cx="25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D7B0A32-CD3C-4B18-8B16-3A1FFAFAF95D}"/>
              </a:ext>
            </a:extLst>
          </p:cNvPr>
          <p:cNvSpPr/>
          <p:nvPr/>
        </p:nvSpPr>
        <p:spPr>
          <a:xfrm>
            <a:off x="3395500" y="3086474"/>
            <a:ext cx="6109817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 rot="10800000">
            <a:off x="6611541" y="4544661"/>
            <a:ext cx="2899031" cy="22167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475221" y="3308149"/>
            <a:ext cx="2259554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잔여량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측정 후 무게 </a:t>
            </a:r>
            <a:endParaRPr lang="en-US" altLang="ko-KR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HTTP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통해 플랫폼에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7109130" y="4766653"/>
            <a:ext cx="2297006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AND-AE-admin</a:t>
            </a: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스마트폰</a:t>
            </a:r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표기될 수 있는 데이터  값 전송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21FCF-9973-4DC3-85FC-C77A0A071FA2}"/>
              </a:ext>
            </a:extLst>
          </p:cNvPr>
          <p:cNvSpPr txBox="1"/>
          <p:nvPr/>
        </p:nvSpPr>
        <p:spPr>
          <a:xfrm>
            <a:off x="475535" y="1256018"/>
            <a:ext cx="1947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리소스</a:t>
            </a:r>
            <a:endParaRPr lang="en-US" altLang="ko-KR" sz="4000" dirty="0">
              <a:solidFill>
                <a:srgbClr val="7F7F7F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업데이트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56714-FCA4-4EFD-988E-0FE6A532372F}"/>
              </a:ext>
            </a:extLst>
          </p:cNvPr>
          <p:cNvSpPr txBox="1"/>
          <p:nvPr/>
        </p:nvSpPr>
        <p:spPr>
          <a:xfrm>
            <a:off x="9640802" y="2735646"/>
            <a:ext cx="2208529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ASN-AE-1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에서 전달받은 데이터를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IN-CSE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해당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DB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30BB9-40B5-4730-96F8-31D59C9A1E82}"/>
              </a:ext>
            </a:extLst>
          </p:cNvPr>
          <p:cNvSpPr txBox="1"/>
          <p:nvPr/>
        </p:nvSpPr>
        <p:spPr>
          <a:xfrm>
            <a:off x="11541939" y="645305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9EE7FC-9714-49E8-A9F9-1D7A90D362AC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A7BD0C-F263-48D3-A50B-66E20F25A4E9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52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5BAECD-26E3-4B50-AD43-0DAE2E0D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-1"/>
            <a:ext cx="1003808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8EC90E-105E-47BB-9897-356553F91185}"/>
              </a:ext>
            </a:extLst>
          </p:cNvPr>
          <p:cNvSpPr/>
          <p:nvPr/>
        </p:nvSpPr>
        <p:spPr>
          <a:xfrm>
            <a:off x="7030720" y="-2"/>
            <a:ext cx="5161280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DCA72-FF03-4E5F-8AAD-7B74562F3649}"/>
              </a:ext>
            </a:extLst>
          </p:cNvPr>
          <p:cNvSpPr/>
          <p:nvPr/>
        </p:nvSpPr>
        <p:spPr>
          <a:xfrm>
            <a:off x="-50800" y="0"/>
            <a:ext cx="7081520" cy="6850741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  <a:lumMod val="0"/>
                  <a:lumOff val="100000"/>
                </a:schemeClr>
              </a:gs>
              <a:gs pos="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B25D-E8B4-4D4D-920B-8D3ED95729C8}"/>
              </a:ext>
            </a:extLst>
          </p:cNvPr>
          <p:cNvSpPr txBox="1"/>
          <p:nvPr/>
        </p:nvSpPr>
        <p:spPr>
          <a:xfrm>
            <a:off x="234835" y="204682"/>
            <a:ext cx="2033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solidFill>
                  <a:srgbClr val="427FE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4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ndex</a:t>
            </a:r>
            <a:endParaRPr lang="ko-KR" altLang="en-US" sz="4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C07A0695-71D4-4DD5-9CDA-B5A842351678}"/>
              </a:ext>
            </a:extLst>
          </p:cNvPr>
          <p:cNvSpPr/>
          <p:nvPr/>
        </p:nvSpPr>
        <p:spPr>
          <a:xfrm>
            <a:off x="1979491" y="1654518"/>
            <a:ext cx="288452" cy="2884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034410D8-E698-4791-9684-86DB07A0D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21172"/>
              </p:ext>
            </p:extLst>
          </p:nvPr>
        </p:nvGraphicFramePr>
        <p:xfrm>
          <a:off x="754681" y="998899"/>
          <a:ext cx="8128000" cy="542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236357193"/>
                    </a:ext>
                  </a:extLst>
                </a:gridCol>
                <a:gridCol w="7355840">
                  <a:extLst>
                    <a:ext uri="{9D8B030D-6E8A-4147-A177-3AD203B41FA5}">
                      <a16:colId xmlns:a16="http://schemas.microsoft.com/office/drawing/2014/main" val="343708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01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otivation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70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02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P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roject Overview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0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03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U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se case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9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04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rchitecture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61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05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R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esource </a:t>
                      </a:r>
                      <a:r>
                        <a:rPr lang="en-US" altLang="ko-KR" sz="2400" dirty="0" err="1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Sturcture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7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06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S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ervice Procedure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18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07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D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emonstration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22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08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00CED1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B</a:t>
                      </a:r>
                      <a:r>
                        <a:rPr lang="en-US" altLang="ko-KR" sz="2400" dirty="0">
                          <a:solidFill>
                            <a:srgbClr val="595959"/>
                          </a:solidFill>
                          <a:latin typeface="카카오 Regular" panose="020B0600000101010101" pitchFamily="50" charset="-127"/>
                          <a:ea typeface="카카오 Regular" panose="020B0600000101010101" pitchFamily="50" charset="-127"/>
                        </a:rPr>
                        <a:t>enefits</a:t>
                      </a:r>
                      <a:endParaRPr lang="ko-KR" altLang="en-US" sz="2400" dirty="0">
                        <a:solidFill>
                          <a:srgbClr val="595959"/>
                        </a:solidFill>
                        <a:latin typeface="카카오 Regular" panose="020B0600000101010101" pitchFamily="50" charset="-127"/>
                        <a:ea typeface="카카오 Regular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2405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096851-49B0-4E2D-A688-88A77CBC5A91}"/>
              </a:ext>
            </a:extLst>
          </p:cNvPr>
          <p:cNvSpPr txBox="1"/>
          <p:nvPr/>
        </p:nvSpPr>
        <p:spPr>
          <a:xfrm>
            <a:off x="11630104" y="6453051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95AF2-F683-46A8-B6FB-9BD3479521A5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E5EDF-BDEF-4D79-86A1-67513480423C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43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4398F8-4295-4BC9-A1C2-4D2723489198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C6885B14-18E9-4B79-AA96-3F41A0878E71}"/>
              </a:ext>
            </a:extLst>
          </p:cNvPr>
          <p:cNvSpPr/>
          <p:nvPr/>
        </p:nvSpPr>
        <p:spPr>
          <a:xfrm>
            <a:off x="1251751" y="152025"/>
            <a:ext cx="4208015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06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ervice Procedure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304181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ASN-AE-1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D2F054-35EC-40AF-8795-F7DAAB8018EC}"/>
              </a:ext>
            </a:extLst>
          </p:cNvPr>
          <p:cNvSpPr/>
          <p:nvPr/>
        </p:nvSpPr>
        <p:spPr>
          <a:xfrm>
            <a:off x="4072351" y="1268064"/>
            <a:ext cx="2097576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ADN-AE-admin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E39311-1D13-424B-A48F-8AB090F8C609}"/>
              </a:ext>
            </a:extLst>
          </p:cNvPr>
          <p:cNvSpPr/>
          <p:nvPr/>
        </p:nvSpPr>
        <p:spPr>
          <a:xfrm>
            <a:off x="6403654" y="1268069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IN-CSE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>
            <a:off x="5121129" y="1739112"/>
            <a:ext cx="0" cy="46673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7130992" y="1739119"/>
            <a:ext cx="1" cy="466733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3031540" y="1739120"/>
            <a:ext cx="2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 rot="10800000">
            <a:off x="7221733" y="2163143"/>
            <a:ext cx="2477297" cy="2216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7228801" y="5058765"/>
            <a:ext cx="2416669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잔여량이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20% 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미만인 </a:t>
            </a:r>
            <a:endParaRPr lang="en-US" altLang="ko-KR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경우 경고 표시를 </a:t>
            </a:r>
            <a:endParaRPr lang="en-US" altLang="ko-KR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관리자가 확인할 수 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7275297" y="2985697"/>
            <a:ext cx="190844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주기적인 요청으로 </a:t>
            </a:r>
            <a:endParaRPr lang="en-US" altLang="ko-KR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얻는다</a:t>
            </a:r>
            <a:r>
              <a:rPr lang="en-US" altLang="ko-KR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121FCF-9973-4DC3-85FC-C77A0A071FA2}"/>
              </a:ext>
            </a:extLst>
          </p:cNvPr>
          <p:cNvSpPr txBox="1"/>
          <p:nvPr/>
        </p:nvSpPr>
        <p:spPr>
          <a:xfrm>
            <a:off x="475535" y="1256018"/>
            <a:ext cx="1947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잔여량</a:t>
            </a:r>
            <a:endParaRPr lang="en-US" altLang="ko-KR" sz="4000" dirty="0">
              <a:solidFill>
                <a:srgbClr val="7F7F7F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경고표시</a:t>
            </a:r>
            <a:endParaRPr lang="en-US" altLang="ko-KR" sz="4000" dirty="0">
              <a:solidFill>
                <a:srgbClr val="7F7F7F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A56714-FCA4-4EFD-988E-0FE6A532372F}"/>
              </a:ext>
            </a:extLst>
          </p:cNvPr>
          <p:cNvSpPr txBox="1"/>
          <p:nvPr/>
        </p:nvSpPr>
        <p:spPr>
          <a:xfrm>
            <a:off x="9752597" y="1893425"/>
            <a:ext cx="1963861" cy="1200329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IN-AE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는 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IN-CSE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요청 전송 </a:t>
            </a:r>
            <a:endParaRPr lang="en-US" altLang="ko-KR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리소스 데이터를 </a:t>
            </a:r>
            <a:endParaRPr lang="en-US" altLang="ko-KR" dirty="0">
              <a:solidFill>
                <a:srgbClr val="40404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검색하기 위해</a:t>
            </a:r>
            <a:r>
              <a:rPr lang="en-US" altLang="ko-KR" dirty="0">
                <a:solidFill>
                  <a:srgbClr val="40404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681E93-7F64-4D71-87EB-16629ED8B680}"/>
              </a:ext>
            </a:extLst>
          </p:cNvPr>
          <p:cNvSpPr/>
          <p:nvPr/>
        </p:nvSpPr>
        <p:spPr>
          <a:xfrm>
            <a:off x="8971696" y="1268069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IN-AE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E53909-C297-4E1D-AC21-38F0C458539F}"/>
              </a:ext>
            </a:extLst>
          </p:cNvPr>
          <p:cNvCxnSpPr>
            <a:cxnSpLocks/>
          </p:cNvCxnSpPr>
          <p:nvPr/>
        </p:nvCxnSpPr>
        <p:spPr>
          <a:xfrm flipH="1">
            <a:off x="9699034" y="1739119"/>
            <a:ext cx="1" cy="466733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0103932-2728-4C93-B709-92684A804F22}"/>
              </a:ext>
            </a:extLst>
          </p:cNvPr>
          <p:cNvSpPr/>
          <p:nvPr/>
        </p:nvSpPr>
        <p:spPr>
          <a:xfrm>
            <a:off x="7228801" y="3663151"/>
            <a:ext cx="2466967" cy="22167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788277-0C61-4826-9373-17DA28770460}"/>
              </a:ext>
            </a:extLst>
          </p:cNvPr>
          <p:cNvSpPr/>
          <p:nvPr/>
        </p:nvSpPr>
        <p:spPr>
          <a:xfrm>
            <a:off x="7030163" y="2210174"/>
            <a:ext cx="191571" cy="16161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3429A61-909D-46DC-ABD0-25E26B07365D}"/>
              </a:ext>
            </a:extLst>
          </p:cNvPr>
          <p:cNvSpPr/>
          <p:nvPr/>
        </p:nvSpPr>
        <p:spPr>
          <a:xfrm rot="10800000">
            <a:off x="5121126" y="4837087"/>
            <a:ext cx="4577903" cy="22167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경고">
            <a:extLst>
              <a:ext uri="{FF2B5EF4-FFF2-40B4-BE49-F238E27FC236}">
                <a16:creationId xmlns:a16="http://schemas.microsoft.com/office/drawing/2014/main" id="{0ABC8380-57EC-4EC0-9A17-1E26D4E0C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218" y="4296300"/>
            <a:ext cx="575973" cy="57597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34AEB1-8F44-47B4-A274-867E0BDCC18B}"/>
              </a:ext>
            </a:extLst>
          </p:cNvPr>
          <p:cNvSpPr txBox="1"/>
          <p:nvPr/>
        </p:nvSpPr>
        <p:spPr>
          <a:xfrm>
            <a:off x="11519496" y="6453051"/>
            <a:ext cx="585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9FDDA4-FC6B-444F-98D3-87579E55EC29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581ABE-FF1F-4586-ABB0-CB3C7DC13B38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03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07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238364" y="1741325"/>
            <a:ext cx="6358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Demonstration</a:t>
            </a:r>
            <a:endParaRPr lang="ko-KR" altLang="en-US" sz="6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0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13699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8D3400-D686-4F51-987A-7EBC9017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39" y="1701363"/>
            <a:ext cx="1997640" cy="434686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1E7FE-929D-4BED-8B09-1C246F81A67A}"/>
              </a:ext>
            </a:extLst>
          </p:cNvPr>
          <p:cNvSpPr txBox="1"/>
          <p:nvPr/>
        </p:nvSpPr>
        <p:spPr>
          <a:xfrm>
            <a:off x="1691295" y="122509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7D153-C392-4E17-B227-322897A6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92" y="1686757"/>
            <a:ext cx="2176589" cy="435893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6A6AA-587D-4059-A1D4-9A9870A9C8F0}"/>
              </a:ext>
            </a:extLst>
          </p:cNvPr>
          <p:cNvSpPr txBox="1"/>
          <p:nvPr/>
        </p:nvSpPr>
        <p:spPr>
          <a:xfrm>
            <a:off x="5117611" y="1225092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D6E6B-BCB4-4B91-838E-41C2D4A8D156}"/>
              </a:ext>
            </a:extLst>
          </p:cNvPr>
          <p:cNvSpPr txBox="1"/>
          <p:nvPr/>
        </p:nvSpPr>
        <p:spPr>
          <a:xfrm>
            <a:off x="7725048" y="3656927"/>
            <a:ext cx="355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Sign up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통해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등록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26A221-B937-42F9-BE76-9DBB8106F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611" y="4884176"/>
            <a:ext cx="1364712" cy="7620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A9E2D-BE33-455B-B674-99054076773A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94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E9E3B-3D48-4E3F-BDFC-959042D808A7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13699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6301F-19F1-448C-B807-EA87D09E4CA5}"/>
              </a:ext>
            </a:extLst>
          </p:cNvPr>
          <p:cNvGrpSpPr/>
          <p:nvPr/>
        </p:nvGrpSpPr>
        <p:grpSpPr>
          <a:xfrm>
            <a:off x="447040" y="1133173"/>
            <a:ext cx="6156959" cy="5205230"/>
            <a:chOff x="646057" y="1519920"/>
            <a:chExt cx="5449943" cy="46075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FD90C4-290B-49CD-BAA6-A1AD5057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057" y="1519920"/>
              <a:ext cx="5449943" cy="460750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59DBCE-C4A1-4B7D-84DB-3B6FF74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845" y="1586014"/>
              <a:ext cx="971124" cy="380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37514C-142B-4477-8245-87E807891114}"/>
              </a:ext>
            </a:extLst>
          </p:cNvPr>
          <p:cNvSpPr txBox="1"/>
          <p:nvPr/>
        </p:nvSpPr>
        <p:spPr>
          <a:xfrm>
            <a:off x="6995181" y="1636011"/>
            <a:ext cx="4118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 로그인한 관리자에 해당하는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페이지에 출력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3CEC-E6F0-4B56-9CA7-057409321B4A}"/>
              </a:ext>
            </a:extLst>
          </p:cNvPr>
          <p:cNvSpPr txBox="1"/>
          <p:nvPr/>
        </p:nvSpPr>
        <p:spPr>
          <a:xfrm>
            <a:off x="7129832" y="4515675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건물명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잔량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최신화 시간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E15D28-9672-46AF-B7F5-212639FD5889}"/>
              </a:ext>
            </a:extLst>
          </p:cNvPr>
          <p:cNvSpPr/>
          <p:nvPr/>
        </p:nvSpPr>
        <p:spPr>
          <a:xfrm>
            <a:off x="447040" y="1154849"/>
            <a:ext cx="1510188" cy="535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2DB62B-D87E-4673-AE0D-99B37A842FCD}"/>
              </a:ext>
            </a:extLst>
          </p:cNvPr>
          <p:cNvCxnSpPr>
            <a:cxnSpLocks/>
            <a:stCxn id="21" idx="2"/>
            <a:endCxn id="19" idx="1"/>
          </p:cNvCxnSpPr>
          <p:nvPr/>
        </p:nvCxnSpPr>
        <p:spPr>
          <a:xfrm rot="16200000" flipH="1">
            <a:off x="3917970" y="-1025702"/>
            <a:ext cx="361375" cy="5793047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C78AFEB-0F48-422D-A650-90FF8DEE165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92780" y="2827982"/>
            <a:ext cx="3937052" cy="1918526"/>
          </a:xfrm>
          <a:prstGeom prst="bentConnector3">
            <a:avLst>
              <a:gd name="adj1" fmla="val 61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2F4D64D-BF54-4C76-901B-5088763A096A}"/>
              </a:ext>
            </a:extLst>
          </p:cNvPr>
          <p:cNvCxnSpPr>
            <a:cxnSpLocks/>
          </p:cNvCxnSpPr>
          <p:nvPr/>
        </p:nvCxnSpPr>
        <p:spPr>
          <a:xfrm>
            <a:off x="518160" y="2827982"/>
            <a:ext cx="45110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AF481D-A082-484E-A2D1-59815E2A7861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198C7-263D-4E32-808A-50881DF6EED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06E7DB-9C02-43C8-B6F4-7249DFCA1BE9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84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93F94-04F3-48C3-81CE-F93BF71B1C9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13699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D00E48-39DC-46EA-B04A-B3D64127362C}"/>
              </a:ext>
            </a:extLst>
          </p:cNvPr>
          <p:cNvSpPr txBox="1"/>
          <p:nvPr/>
        </p:nvSpPr>
        <p:spPr>
          <a:xfrm>
            <a:off x="4736492" y="1608154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항목별 리스트화 가능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3501A1-2A4D-48DF-9763-E6A0E61F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49" y="1185929"/>
            <a:ext cx="2391352" cy="5164071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1B85F8-EC25-4E41-BBC5-B3F4B01BE8C5}"/>
              </a:ext>
            </a:extLst>
          </p:cNvPr>
          <p:cNvSpPr/>
          <p:nvPr/>
        </p:nvSpPr>
        <p:spPr>
          <a:xfrm>
            <a:off x="2521257" y="2627791"/>
            <a:ext cx="1338643" cy="22803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C4DA42C-52D5-4AA1-91D7-F12F1AB07D9A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3859900" y="1838987"/>
            <a:ext cx="876592" cy="192897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FB29A293-2B2F-4910-95B2-6CFCAB60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134" y="1608154"/>
            <a:ext cx="2430891" cy="4663440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E64708F-BED4-4775-AFE4-5EBEBA687A49}"/>
              </a:ext>
            </a:extLst>
          </p:cNvPr>
          <p:cNvSpPr txBox="1"/>
          <p:nvPr/>
        </p:nvSpPr>
        <p:spPr>
          <a:xfrm>
            <a:off x="11521100" y="645305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B7ADD-AE30-467E-9CAE-3E0AA4AA7F5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192C5E-2D9B-439F-B532-7526C136A1CD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51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B2F7D-B82D-4085-B4BF-A6C86A5C555F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13699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9416C2-B192-4724-B0A6-2BBDD6DB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11" y="1299290"/>
            <a:ext cx="2237030" cy="486181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226DDD-EF67-475A-98C6-B191B958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51" y="1299291"/>
            <a:ext cx="2275233" cy="486181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6327494" y="3472261"/>
            <a:ext cx="5330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건물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위치 등 조건을 검색하여 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데이터만 정렬하여 보여주는 기능 제공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331E0B-661D-469D-A898-A7F741D95BBE}"/>
              </a:ext>
            </a:extLst>
          </p:cNvPr>
          <p:cNvSpPr txBox="1"/>
          <p:nvPr/>
        </p:nvSpPr>
        <p:spPr>
          <a:xfrm>
            <a:off x="11527512" y="6453051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0775C-61E4-4A82-A048-662F82E83F07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AD379F-5E59-403E-BBE3-52E3F3C3C94D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68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83A152-2FF7-4F53-BC0B-83F6A83581A6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773227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509608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emonstration-DB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2921419" y="2823907"/>
            <a:ext cx="651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관리자 등록과 로그인 기능을 위한 </a:t>
            </a:r>
            <a:r>
              <a:rPr lang="en-US" altLang="ko-KR" sz="2400" b="1" dirty="0" err="1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HS_admin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테이블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6177280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16AF5B3-07F0-44AE-9391-E7A6E4CF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90" y="3551236"/>
            <a:ext cx="6142980" cy="164177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A4959E-A0D6-48DC-A372-16AB0464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653" y="1686757"/>
            <a:ext cx="2718453" cy="906151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A6760-6E0A-4608-9BC4-29A14367EF47}"/>
              </a:ext>
            </a:extLst>
          </p:cNvPr>
          <p:cNvSpPr/>
          <p:nvPr/>
        </p:nvSpPr>
        <p:spPr>
          <a:xfrm>
            <a:off x="3088640" y="4131362"/>
            <a:ext cx="4666695" cy="24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F582B3-D84A-447D-B554-F1CED21F9AAF}"/>
              </a:ext>
            </a:extLst>
          </p:cNvPr>
          <p:cNvSpPr txBox="1"/>
          <p:nvPr/>
        </p:nvSpPr>
        <p:spPr>
          <a:xfrm>
            <a:off x="4169228" y="5470798"/>
            <a:ext cx="4016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USERID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Primary key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하며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해당 관리자 구역의 잔량을 표시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67E7A-22AB-46B2-B659-B7DFAD8E4BA5}"/>
              </a:ext>
            </a:extLst>
          </p:cNvPr>
          <p:cNvSpPr txBox="1"/>
          <p:nvPr/>
        </p:nvSpPr>
        <p:spPr>
          <a:xfrm>
            <a:off x="11524306" y="6453051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84AD5A-1D06-47BD-8D1B-EE74AF4C41F1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CB1EAA-5A03-4AC6-AABF-CD765754936B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1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63A9E0-AE76-4A17-A7EC-3A4D6B61B0C2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3" y="152025"/>
            <a:ext cx="4773227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509608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emonstration-DB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3365122" y="2877236"/>
            <a:ext cx="546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손소독제 잔량의 저장을 위한 </a:t>
            </a:r>
            <a:r>
              <a:rPr lang="en-US" altLang="ko-KR" sz="2400" b="1" dirty="0" err="1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HS_list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테이블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6177280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868D644-4D67-4044-9B17-7E52BDB6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53" y="1686757"/>
            <a:ext cx="2718453" cy="906151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552990-E058-43C4-838E-3ACBE237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25" y="3623229"/>
            <a:ext cx="6040110" cy="224748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537EE-5DE3-4C09-B7F5-06049E886CEB}"/>
              </a:ext>
            </a:extLst>
          </p:cNvPr>
          <p:cNvSpPr txBox="1"/>
          <p:nvPr/>
        </p:nvSpPr>
        <p:spPr>
          <a:xfrm>
            <a:off x="11533924" y="6453051"/>
            <a:ext cx="570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49CB94-8347-4026-B25B-C0C518AE08F4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B01D66-B16A-4B07-9611-639D73A81BB4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56696A21-E6CA-443A-B3D4-4E8CB569C724}"/>
              </a:ext>
            </a:extLst>
          </p:cNvPr>
          <p:cNvSpPr/>
          <p:nvPr/>
        </p:nvSpPr>
        <p:spPr>
          <a:xfrm>
            <a:off x="1260629" y="152025"/>
            <a:ext cx="665825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699008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 err="1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 err="1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emonstration-GCP&amp;web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view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8043169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슬라이드 1">
            <a:extLst>
              <a:ext uri="{FF2B5EF4-FFF2-40B4-BE49-F238E27FC236}">
                <a16:creationId xmlns:a16="http://schemas.microsoft.com/office/drawing/2014/main" id="{722E35BF-D016-4756-8FE2-498CA1DF3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73" y="2116905"/>
            <a:ext cx="2189676" cy="239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AF2253-F562-49B7-8CEF-2A1A274E7D1F}"/>
              </a:ext>
            </a:extLst>
          </p:cNvPr>
          <p:cNvSpPr txBox="1"/>
          <p:nvPr/>
        </p:nvSpPr>
        <p:spPr>
          <a:xfrm>
            <a:off x="5450466" y="461598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get_data.py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Picture 2" descr="메모장-아이콘-무료 아이콘 무료 다운로드">
            <a:extLst>
              <a:ext uri="{FF2B5EF4-FFF2-40B4-BE49-F238E27FC236}">
                <a16:creationId xmlns:a16="http://schemas.microsoft.com/office/drawing/2014/main" id="{2B146539-5BEA-47E6-9BA6-191DFF35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999" y="22420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99496B-F8AD-4DC3-B27D-68A92DC78EA1}"/>
              </a:ext>
            </a:extLst>
          </p:cNvPr>
          <p:cNvSpPr txBox="1"/>
          <p:nvPr/>
        </p:nvSpPr>
        <p:spPr>
          <a:xfrm>
            <a:off x="9453877" y="4615982"/>
            <a:ext cx="167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weight.txt 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E965B6-AADB-484D-8456-3F4119861D7F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 flipV="1">
            <a:off x="3512449" y="3313587"/>
            <a:ext cx="1776716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504F370-C611-42B4-A150-65B2B5C1F812}"/>
              </a:ext>
            </a:extLst>
          </p:cNvPr>
          <p:cNvCxnSpPr>
            <a:cxnSpLocks/>
            <a:stCxn id="33" idx="3"/>
            <a:endCxn id="22" idx="1"/>
          </p:cNvCxnSpPr>
          <p:nvPr/>
        </p:nvCxnSpPr>
        <p:spPr>
          <a:xfrm>
            <a:off x="7445283" y="3313587"/>
            <a:ext cx="177671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9DA7AFE-7D2D-4221-AB96-F7C51783A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65" y="2021854"/>
            <a:ext cx="2156118" cy="258346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A6EEC8-A46F-4CD0-893E-1A09166E56AE}"/>
              </a:ext>
            </a:extLst>
          </p:cNvPr>
          <p:cNvSpPr txBox="1"/>
          <p:nvPr/>
        </p:nvSpPr>
        <p:spPr>
          <a:xfrm>
            <a:off x="11521100" y="645305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20863A-9417-486A-A1D9-EBF99C95144C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FE5818-C1E3-4344-8038-A419329E9B96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50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84B7E447-C639-4031-B28E-7A8E32377305}"/>
              </a:ext>
            </a:extLst>
          </p:cNvPr>
          <p:cNvSpPr/>
          <p:nvPr/>
        </p:nvSpPr>
        <p:spPr>
          <a:xfrm>
            <a:off x="1260629" y="152025"/>
            <a:ext cx="665825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699008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 err="1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 err="1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emonstration-GCP&amp;web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view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8043169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DE859B-0C64-49D3-8014-58A22B073EB1}"/>
              </a:ext>
            </a:extLst>
          </p:cNvPr>
          <p:cNvSpPr txBox="1"/>
          <p:nvPr/>
        </p:nvSpPr>
        <p:spPr>
          <a:xfrm>
            <a:off x="1681526" y="4720733"/>
            <a:ext cx="1039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카카오 Regular" panose="020B0600000101010101"/>
              </a:rPr>
              <a:t>exc.py</a:t>
            </a:r>
            <a:endParaRPr lang="ko-KR" altLang="en-US" sz="2400" dirty="0">
              <a:ea typeface="카카오 Regular" panose="020B0600000101010101"/>
            </a:endParaRPr>
          </a:p>
        </p:txBody>
      </p:sp>
      <p:pic>
        <p:nvPicPr>
          <p:cNvPr id="15" name="Picture 2" descr="메모장-아이콘-무료 아이콘 무료 다운로드">
            <a:extLst>
              <a:ext uri="{FF2B5EF4-FFF2-40B4-BE49-F238E27FC236}">
                <a16:creationId xmlns:a16="http://schemas.microsoft.com/office/drawing/2014/main" id="{E26589BF-C312-4E0D-89D3-7B58A1467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69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46BEF4-4465-490E-BA0B-C9F8BCE902D9}"/>
              </a:ext>
            </a:extLst>
          </p:cNvPr>
          <p:cNvSpPr txBox="1"/>
          <p:nvPr/>
        </p:nvSpPr>
        <p:spPr>
          <a:xfrm>
            <a:off x="5245547" y="4596400"/>
            <a:ext cx="167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weight.txt 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19666FB-EF49-4B42-866C-3E1EEAD5E2C7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>
            <a:off x="3478891" y="3429000"/>
            <a:ext cx="15347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EA097A5-8405-492F-8883-90384165A545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 flipV="1">
            <a:off x="7156794" y="3414358"/>
            <a:ext cx="1686513" cy="14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CAD992-DE39-44F3-AF75-DF430AF30301}"/>
              </a:ext>
            </a:extLst>
          </p:cNvPr>
          <p:cNvSpPr txBox="1"/>
          <p:nvPr/>
        </p:nvSpPr>
        <p:spPr>
          <a:xfrm>
            <a:off x="7901449" y="4596400"/>
            <a:ext cx="383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/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HS_list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데이터 저장</a:t>
            </a:r>
          </a:p>
        </p:txBody>
      </p:sp>
      <p:pic>
        <p:nvPicPr>
          <p:cNvPr id="25" name="그래픽 24" descr="데이터베이스">
            <a:extLst>
              <a:ext uri="{FF2B5EF4-FFF2-40B4-BE49-F238E27FC236}">
                <a16:creationId xmlns:a16="http://schemas.microsoft.com/office/drawing/2014/main" id="{CC01272B-2B03-455B-BF0D-D6554B607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3307" y="2531030"/>
            <a:ext cx="1766656" cy="17666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656F7BF-67D7-4A16-9A97-2EB141801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73" y="2137267"/>
            <a:ext cx="2156118" cy="258346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60B01FD-0736-40B2-AB16-186A2F14AD29}"/>
              </a:ext>
            </a:extLst>
          </p:cNvPr>
          <p:cNvSpPr txBox="1"/>
          <p:nvPr/>
        </p:nvSpPr>
        <p:spPr>
          <a:xfrm>
            <a:off x="11524306" y="6453051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29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27B516-398F-4534-AEAD-3A8C69A85E72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BFEBFA-5602-4B75-AAFA-A884013B9584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6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530687" y="1741325"/>
            <a:ext cx="60660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Motivation</a:t>
            </a:r>
            <a:endParaRPr lang="ko-KR" altLang="en-US" sz="8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260629" y="152025"/>
            <a:ext cx="6658253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07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699008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 err="1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en-US" altLang="ko-KR" sz="3600" dirty="0" err="1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emonstration-GCP&amp;web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view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0D3621-271C-4D4A-AFC0-66F9CCD1CFC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8043169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DE859B-0C64-49D3-8014-58A22B073EB1}"/>
              </a:ext>
            </a:extLst>
          </p:cNvPr>
          <p:cNvSpPr txBox="1"/>
          <p:nvPr/>
        </p:nvSpPr>
        <p:spPr>
          <a:xfrm>
            <a:off x="2310666" y="4720733"/>
            <a:ext cx="1710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카카오 Regular" panose="020B0600000101010101"/>
              </a:rPr>
              <a:t>web server</a:t>
            </a:r>
            <a:endParaRPr lang="ko-KR" altLang="en-US" sz="2400" dirty="0">
              <a:ea typeface="카카오 Regular" panose="020B0600000101010101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56F7BF-67D7-4A16-9A97-2EB141801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66" y="2137267"/>
            <a:ext cx="2156118" cy="258346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2B586AA-9204-46D4-B852-4C267ADD5A45}"/>
              </a:ext>
            </a:extLst>
          </p:cNvPr>
          <p:cNvCxnSpPr>
            <a:cxnSpLocks/>
          </p:cNvCxnSpPr>
          <p:nvPr/>
        </p:nvCxnSpPr>
        <p:spPr>
          <a:xfrm>
            <a:off x="4626582" y="3429000"/>
            <a:ext cx="2487983" cy="1978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4E4766-C4DA-488E-B90B-6F699FE69303}"/>
              </a:ext>
            </a:extLst>
          </p:cNvPr>
          <p:cNvGrpSpPr/>
          <p:nvPr/>
        </p:nvGrpSpPr>
        <p:grpSpPr>
          <a:xfrm>
            <a:off x="6954767" y="1686757"/>
            <a:ext cx="3004012" cy="3524062"/>
            <a:chOff x="5357643" y="4465468"/>
            <a:chExt cx="1732732" cy="20327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2348929-2679-4B4A-8572-588E6B19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643" y="4465468"/>
              <a:ext cx="1732732" cy="20327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54FE633-6D02-439F-B024-E2EF393D5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714875"/>
              <a:ext cx="742841" cy="1253490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BEEABFA-423B-481F-8329-F48212BE811A}"/>
              </a:ext>
            </a:extLst>
          </p:cNvPr>
          <p:cNvSpPr txBox="1"/>
          <p:nvPr/>
        </p:nvSpPr>
        <p:spPr>
          <a:xfrm>
            <a:off x="8023313" y="5412379"/>
            <a:ext cx="14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카카오 Regular" panose="020B0600000101010101"/>
              </a:rPr>
              <a:t>web view</a:t>
            </a:r>
            <a:endParaRPr lang="ko-KR" altLang="en-US" sz="2400" dirty="0">
              <a:ea typeface="카카오 Regular" panose="020B0600000101010101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0CCB9-CBB8-4C87-A43E-F22BB208DFCB}"/>
              </a:ext>
            </a:extLst>
          </p:cNvPr>
          <p:cNvSpPr txBox="1"/>
          <p:nvPr/>
        </p:nvSpPr>
        <p:spPr>
          <a:xfrm>
            <a:off x="11519496" y="6453051"/>
            <a:ext cx="585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30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5F4C7B-9B9D-4E95-9F56-707B6BD36D4B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3BEB5-FEEA-49D4-8065-AE0902F8C24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38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08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7976869" y="1741325"/>
            <a:ext cx="3619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Benefits</a:t>
            </a:r>
            <a:endParaRPr lang="ko-KR" altLang="en-US" sz="66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660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1DCC-46F8-4B8F-8ED3-C4534B7BF50A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4" y="181765"/>
            <a:ext cx="2654422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74EC7-C3E0-4FE6-A709-AF7483ED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96" y="1427733"/>
            <a:ext cx="7015394" cy="1757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0B08A85-1605-49FD-BCE2-7AF205BC7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92" y="1858175"/>
            <a:ext cx="2323606" cy="3946124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0E03F-C969-4250-B46E-0D7451924A39}"/>
              </a:ext>
            </a:extLst>
          </p:cNvPr>
          <p:cNvSpPr/>
          <p:nvPr/>
        </p:nvSpPr>
        <p:spPr>
          <a:xfrm>
            <a:off x="616422" y="1858175"/>
            <a:ext cx="2249546" cy="8088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9A36C1-3A58-4D07-B685-AE99CFD9CA8A}"/>
              </a:ext>
            </a:extLst>
          </p:cNvPr>
          <p:cNvCxnSpPr>
            <a:cxnSpLocks/>
          </p:cNvCxnSpPr>
          <p:nvPr/>
        </p:nvCxnSpPr>
        <p:spPr>
          <a:xfrm flipV="1">
            <a:off x="2865968" y="1473200"/>
            <a:ext cx="1111228" cy="3849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EC36A0-4D70-4EE6-9211-726E108728DA}"/>
              </a:ext>
            </a:extLst>
          </p:cNvPr>
          <p:cNvCxnSpPr>
            <a:cxnSpLocks/>
          </p:cNvCxnSpPr>
          <p:nvPr/>
        </p:nvCxnSpPr>
        <p:spPr>
          <a:xfrm>
            <a:off x="2865968" y="2667000"/>
            <a:ext cx="1111228" cy="482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5201129-6912-4430-B07C-18ED89DA30E3}"/>
              </a:ext>
            </a:extLst>
          </p:cNvPr>
          <p:cNvSpPr txBox="1"/>
          <p:nvPr/>
        </p:nvSpPr>
        <p:spPr>
          <a:xfrm>
            <a:off x="4916344" y="4113580"/>
            <a:ext cx="5346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손소독제의 잔량이 </a:t>
            </a:r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20%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미만이면 관리자는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400" b="1" dirty="0" err="1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웹앱상에서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경고 표시     </a:t>
            </a:r>
            <a:r>
              <a:rPr lang="ko-KR" altLang="en-US" sz="2400" b="1" dirty="0" err="1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확인할 수 있다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8" name="그래픽 37" descr="경고">
            <a:extLst>
              <a:ext uri="{FF2B5EF4-FFF2-40B4-BE49-F238E27FC236}">
                <a16:creationId xmlns:a16="http://schemas.microsoft.com/office/drawing/2014/main" id="{C19BD8C7-EDF8-4428-A0ED-C4EB4AFB1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9511" y="4572339"/>
            <a:ext cx="241955" cy="2419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9E7A96-F7FA-4A6C-92A5-2CAA4618E382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32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A2E8C-FFC9-4AAA-ADBA-7BD9DED80DA9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3A5766-660B-4344-A2A6-EDE34A3F08E0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391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529F1-AAEF-45BA-BAE3-7EEC4220D9D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4" y="181765"/>
            <a:ext cx="2654422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2E84BFB-EE69-4F4C-99AD-D5ECACBA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51" y="1412858"/>
            <a:ext cx="2349140" cy="329805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D6288C-9A3A-427A-94DD-C8F8B64AC094}"/>
              </a:ext>
            </a:extLst>
          </p:cNvPr>
          <p:cNvSpPr/>
          <p:nvPr/>
        </p:nvSpPr>
        <p:spPr>
          <a:xfrm>
            <a:off x="1961964" y="3719464"/>
            <a:ext cx="779327" cy="8243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3278619" y="1529551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DASHBOARD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통해 다양한 시각화 정보 확인 가능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101C50-73B4-42BE-B8DC-E72170992D2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2741291" y="1760384"/>
            <a:ext cx="537328" cy="237126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476EF7A-D5A1-46C3-913A-AFA46D28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209" y="2296662"/>
            <a:ext cx="8312468" cy="3641947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A1ADA5-0089-4E92-B2D1-C806274AE842}"/>
              </a:ext>
            </a:extLst>
          </p:cNvPr>
          <p:cNvSpPr txBox="1"/>
          <p:nvPr/>
        </p:nvSpPr>
        <p:spPr>
          <a:xfrm>
            <a:off x="11525908" y="6453051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33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E364-EDE8-4522-91EB-542AD8113DE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C255F-6F77-4D92-84F4-9D68B76F6E2B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46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4" y="181765"/>
            <a:ext cx="2654422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2470850" y="1377322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Current Status :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잔량에 따른 색상 변화 시각화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14605B-EA4B-4B83-A6E2-4509812BE095}"/>
              </a:ext>
            </a:extLst>
          </p:cNvPr>
          <p:cNvGrpSpPr/>
          <p:nvPr/>
        </p:nvGrpSpPr>
        <p:grpSpPr>
          <a:xfrm>
            <a:off x="2024846" y="2425342"/>
            <a:ext cx="8142305" cy="3361038"/>
            <a:chOff x="1008694" y="2425342"/>
            <a:chExt cx="8142305" cy="33610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CCB7FFE-3F21-47B2-ADB9-FC65AF4D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8722" y="2459052"/>
              <a:ext cx="2452277" cy="3293617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511D59-5B7A-45FC-A48B-84094E71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901" y="2425342"/>
              <a:ext cx="2434972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05D340-AE9C-4C8C-BBB6-00471FB8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694" y="2425342"/>
              <a:ext cx="2447358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21100" y="6453051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34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311966-81B9-4862-82B0-A6EEB40CFAEC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16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5B168-B465-43FF-896E-9D3028D1262B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FCCA6090-BAD1-423B-9F7B-186768A9B8A0}"/>
              </a:ext>
            </a:extLst>
          </p:cNvPr>
          <p:cNvSpPr/>
          <p:nvPr/>
        </p:nvSpPr>
        <p:spPr>
          <a:xfrm>
            <a:off x="1322774" y="181765"/>
            <a:ext cx="2654422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08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enefits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1050522" y="1377322"/>
            <a:ext cx="100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Changed Value per time : </a:t>
            </a:r>
            <a:r>
              <a:rPr lang="ko-KR" altLang="en-US" sz="2400" b="1" dirty="0">
                <a:solidFill>
                  <a:srgbClr val="595959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시간별 잔량 변화를 그래프로 확인 가능</a:t>
            </a:r>
            <a:endParaRPr lang="en-US" altLang="ko-KR" sz="2400" b="1" dirty="0">
              <a:solidFill>
                <a:srgbClr val="595959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A1FCA8-0DC7-412B-9B88-BCE3CC824945}"/>
              </a:ext>
            </a:extLst>
          </p:cNvPr>
          <p:cNvGrpSpPr/>
          <p:nvPr/>
        </p:nvGrpSpPr>
        <p:grpSpPr>
          <a:xfrm>
            <a:off x="2472604" y="2058688"/>
            <a:ext cx="7246792" cy="3929427"/>
            <a:chOff x="2012618" y="2058688"/>
            <a:chExt cx="8166764" cy="44282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27B83FC-E87F-42C3-B336-E3603A2A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2618" y="2058688"/>
              <a:ext cx="8166764" cy="442826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EF01225-0876-4B2D-AFFC-382A5599CD67}"/>
                </a:ext>
              </a:extLst>
            </p:cNvPr>
            <p:cNvSpPr/>
            <p:nvPr/>
          </p:nvSpPr>
          <p:spPr>
            <a:xfrm>
              <a:off x="8414626" y="2144689"/>
              <a:ext cx="1476134" cy="463858"/>
            </a:xfrm>
            <a:prstGeom prst="rect">
              <a:avLst/>
            </a:prstGeom>
            <a:solidFill>
              <a:srgbClr val="172B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FFD6B3-ED80-41EA-A167-8E5A210CF089}"/>
              </a:ext>
            </a:extLst>
          </p:cNvPr>
          <p:cNvSpPr txBox="1"/>
          <p:nvPr/>
        </p:nvSpPr>
        <p:spPr>
          <a:xfrm>
            <a:off x="11527512" y="6453051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35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B4ED6-D132-4F3D-9D0C-3E913F6309AA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9C8A6-CC62-408D-B833-A67A93571015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278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2448273"/>
            <a:chOff x="2303849" y="1731459"/>
            <a:chExt cx="6457070" cy="24482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570874"/>
              <a:ext cx="478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Thank you!</a:t>
              </a:r>
              <a:endParaRPr lang="ko-KR" altLang="en-US" sz="4400" b="1" dirty="0">
                <a:solidFill>
                  <a:srgbClr val="222A3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47738" y="6453051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411A-CB02-4F46-A06B-52B00BAFEFD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B03FD5-EF3F-4B0E-98EB-E01E6C2556EE}"/>
              </a:ext>
            </a:extLst>
          </p:cNvPr>
          <p:cNvSpPr txBox="1">
            <a:spLocks/>
          </p:cNvSpPr>
          <p:nvPr/>
        </p:nvSpPr>
        <p:spPr>
          <a:xfrm>
            <a:off x="3516545" y="4461757"/>
            <a:ext cx="5158910" cy="499699"/>
          </a:xfrm>
          <a:prstGeom prst="round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20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Team1 </a:t>
            </a:r>
            <a:r>
              <a:rPr lang="ko-KR" altLang="en-US" sz="20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두리번두리번</a:t>
            </a:r>
          </a:p>
        </p:txBody>
      </p:sp>
    </p:spTree>
    <p:extLst>
      <p:ext uri="{BB962C8B-B14F-4D97-AF65-F5344CB8AC3E}">
        <p14:creationId xmlns:p14="http://schemas.microsoft.com/office/powerpoint/2010/main" val="2076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95DFAC6-828B-4E10-88ED-60644E281266}"/>
              </a:ext>
            </a:extLst>
          </p:cNvPr>
          <p:cNvSpPr/>
          <p:nvPr/>
        </p:nvSpPr>
        <p:spPr>
          <a:xfrm>
            <a:off x="1402673" y="152025"/>
            <a:ext cx="3124940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otivation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2761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Covid19 코로나 바이러스 - Pixabay의 무료 이미지">
            <a:extLst>
              <a:ext uri="{FF2B5EF4-FFF2-40B4-BE49-F238E27FC236}">
                <a16:creationId xmlns:a16="http://schemas.microsoft.com/office/drawing/2014/main" id="{3FEA6663-C404-42AA-B318-86E8B12E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0" y="1778987"/>
            <a:ext cx="4589417" cy="247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BC94F-CC5A-4773-A672-B6411F2ABE6D}"/>
              </a:ext>
            </a:extLst>
          </p:cNvPr>
          <p:cNvSpPr txBox="1"/>
          <p:nvPr/>
        </p:nvSpPr>
        <p:spPr>
          <a:xfrm>
            <a:off x="7432227" y="2389740"/>
            <a:ext cx="252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감염병 확산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28806-6BBE-4A9A-BA69-40837D1425B2}"/>
              </a:ext>
            </a:extLst>
          </p:cNvPr>
          <p:cNvSpPr txBox="1"/>
          <p:nvPr/>
        </p:nvSpPr>
        <p:spPr>
          <a:xfrm>
            <a:off x="7122851" y="3175841"/>
            <a:ext cx="3148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손소독제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비치량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33AD-5C84-4809-A996-4368B402F21D}"/>
              </a:ext>
            </a:extLst>
          </p:cNvPr>
          <p:cNvSpPr txBox="1"/>
          <p:nvPr/>
        </p:nvSpPr>
        <p:spPr>
          <a:xfrm>
            <a:off x="2107568" y="4978864"/>
            <a:ext cx="797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8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소모품</a:t>
            </a:r>
            <a:r>
              <a:rPr lang="en-US" altLang="ko-KR" sz="28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특성 → 지속적인 점검 및 교체가 불가피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FB33F-AF94-4EA4-999B-C315B3FDB472}"/>
              </a:ext>
            </a:extLst>
          </p:cNvPr>
          <p:cNvSpPr txBox="1"/>
          <p:nvPr/>
        </p:nvSpPr>
        <p:spPr>
          <a:xfrm>
            <a:off x="11625296" y="6453051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35F064-2D43-46EF-9E08-1FD9EAD6ABDA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95E29-4F9E-40A2-B02B-E84A35B0D5DF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87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795DFAC6-828B-4E10-88ED-60644E281266}"/>
              </a:ext>
            </a:extLst>
          </p:cNvPr>
          <p:cNvSpPr/>
          <p:nvPr/>
        </p:nvSpPr>
        <p:spPr>
          <a:xfrm>
            <a:off x="1402673" y="152025"/>
            <a:ext cx="3116061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otivation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18734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0B0A0C-1035-48ED-B712-9AF415BC2864}"/>
              </a:ext>
            </a:extLst>
          </p:cNvPr>
          <p:cNvSpPr txBox="1"/>
          <p:nvPr/>
        </p:nvSpPr>
        <p:spPr>
          <a:xfrm>
            <a:off x="1955637" y="4806511"/>
            <a:ext cx="828072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손소독제에 </a:t>
            </a:r>
            <a:r>
              <a:rPr lang="en-US" altLang="ko-KR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부착해서 데이터를 기반으로 </a:t>
            </a:r>
            <a:r>
              <a:rPr lang="ko-KR" altLang="en-US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현황을 파악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일괄적으로 관리하는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dirty="0">
              <a:solidFill>
                <a:schemeClr val="accent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1586E0-2F13-42CE-8CB3-0AD5B10B7B39}"/>
              </a:ext>
            </a:extLst>
          </p:cNvPr>
          <p:cNvGrpSpPr/>
          <p:nvPr/>
        </p:nvGrpSpPr>
        <p:grpSpPr>
          <a:xfrm>
            <a:off x="1755631" y="1122377"/>
            <a:ext cx="8680737" cy="3513784"/>
            <a:chOff x="2477238" y="1122947"/>
            <a:chExt cx="8680737" cy="3513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4B83CFF-65B9-44A2-AEA4-F88C3029E444}"/>
                </a:ext>
              </a:extLst>
            </p:cNvPr>
            <p:cNvGrpSpPr/>
            <p:nvPr/>
          </p:nvGrpSpPr>
          <p:grpSpPr>
            <a:xfrm>
              <a:off x="2477238" y="1122947"/>
              <a:ext cx="8680737" cy="3513784"/>
              <a:chOff x="1925146" y="1049507"/>
              <a:chExt cx="10311982" cy="417407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3736FBD-6900-4F71-A75F-66EDE420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12"/>
              <a:stretch/>
            </p:blipFill>
            <p:spPr>
              <a:xfrm>
                <a:off x="6032043" y="1049507"/>
                <a:ext cx="6205085" cy="417407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721FC9C-D7E0-4681-A0C8-67F51614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146" y="1648820"/>
                <a:ext cx="2872989" cy="3177815"/>
              </a:xfrm>
              <a:prstGeom prst="rect">
                <a:avLst/>
              </a:prstGeom>
              <a:effectLst/>
            </p:spPr>
          </p:pic>
        </p:grpSp>
        <p:sp>
          <p:nvSpPr>
            <p:cNvPr id="17" name="더하기 기호 16">
              <a:extLst>
                <a:ext uri="{FF2B5EF4-FFF2-40B4-BE49-F238E27FC236}">
                  <a16:creationId xmlns:a16="http://schemas.microsoft.com/office/drawing/2014/main" id="{68CAA1DD-809D-4140-BFC3-A88E3C19D527}"/>
                </a:ext>
              </a:extLst>
            </p:cNvPr>
            <p:cNvSpPr/>
            <p:nvPr/>
          </p:nvSpPr>
          <p:spPr>
            <a:xfrm>
              <a:off x="4780306" y="2387933"/>
              <a:ext cx="1154162" cy="1154162"/>
            </a:xfrm>
            <a:prstGeom prst="mathPlus">
              <a:avLst>
                <a:gd name="adj1" fmla="val 11886"/>
              </a:avLst>
            </a:prstGeom>
            <a:solidFill>
              <a:srgbClr val="79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947504-15D4-4349-A0D5-EE24F2322485}"/>
              </a:ext>
            </a:extLst>
          </p:cNvPr>
          <p:cNvSpPr txBox="1"/>
          <p:nvPr/>
        </p:nvSpPr>
        <p:spPr>
          <a:xfrm>
            <a:off x="11631708" y="645305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8545A-60D6-4338-82C8-2DE966788FF4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4DBE1-E7A5-4603-B879-CB4F3D5D8C1C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94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02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32325" y="1820560"/>
            <a:ext cx="4764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Project 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Overview</a:t>
            </a:r>
            <a:endParaRPr lang="ko-KR" altLang="en-US" sz="8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3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39C77510-4EC8-43CF-BC89-5221EF456FC0}"/>
              </a:ext>
            </a:extLst>
          </p:cNvPr>
          <p:cNvSpPr/>
          <p:nvPr/>
        </p:nvSpPr>
        <p:spPr>
          <a:xfrm>
            <a:off x="1242874" y="152025"/>
            <a:ext cx="3622087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roject Overview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7AEA3-122D-4AB2-A284-955C9E045988}"/>
              </a:ext>
            </a:extLst>
          </p:cNvPr>
          <p:cNvSpPr/>
          <p:nvPr/>
        </p:nvSpPr>
        <p:spPr>
          <a:xfrm>
            <a:off x="3764949" y="1914800"/>
            <a:ext cx="7689663" cy="320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and Sanitizer Gel - Free image on Pixabay">
            <a:extLst>
              <a:ext uri="{FF2B5EF4-FFF2-40B4-BE49-F238E27FC236}">
                <a16:creationId xmlns:a16="http://schemas.microsoft.com/office/drawing/2014/main" id="{DCA4332A-092F-4A58-AF3C-BDF18889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" y="1346085"/>
            <a:ext cx="2082914" cy="20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856017-DFDC-4032-A8D7-3F9E4187C1A9}"/>
              </a:ext>
            </a:extLst>
          </p:cNvPr>
          <p:cNvSpPr txBox="1"/>
          <p:nvPr/>
        </p:nvSpPr>
        <p:spPr>
          <a:xfrm>
            <a:off x="3858683" y="1987985"/>
            <a:ext cx="7595929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손소독제 관리 시스템</a:t>
            </a:r>
            <a:endParaRPr lang="en-US" altLang="ko-KR" sz="3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센서를 통해 손소독제 잔량 데이터를 서버로 전송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손소독제 </a:t>
            </a:r>
            <a:r>
              <a:rPr lang="ko-KR" altLang="en-US" sz="2000" dirty="0">
                <a:solidFill>
                  <a:srgbClr val="427FE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잔량 확인</a:t>
            </a:r>
            <a:endParaRPr lang="en-US" altLang="ko-KR" sz="2000" dirty="0">
              <a:solidFill>
                <a:srgbClr val="427FE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손소독제가 </a:t>
            </a:r>
            <a:r>
              <a:rPr lang="ko-KR" altLang="en-US" sz="2000" dirty="0">
                <a:solidFill>
                  <a:srgbClr val="427FE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용량 미만일 경우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관리자가 확인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1280C6-F32B-4A69-A391-56DAE575D2E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05157" y="3428999"/>
            <a:ext cx="16969" cy="7325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8D44A4-1B61-4658-A023-FC4E0F49C870}"/>
              </a:ext>
            </a:extLst>
          </p:cNvPr>
          <p:cNvGrpSpPr/>
          <p:nvPr/>
        </p:nvGrpSpPr>
        <p:grpSpPr>
          <a:xfrm>
            <a:off x="928796" y="4161511"/>
            <a:ext cx="1732732" cy="2032700"/>
            <a:chOff x="5357643" y="4465468"/>
            <a:chExt cx="1732732" cy="20327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8C84BF-143F-4DF6-936A-90A6B5F08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7643" y="4465468"/>
              <a:ext cx="1732732" cy="20327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BE4C90B-5483-4864-8590-8CD2EEC3A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714875"/>
              <a:ext cx="711716" cy="1253490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3" name="그래픽 2" descr="경고">
            <a:extLst>
              <a:ext uri="{FF2B5EF4-FFF2-40B4-BE49-F238E27FC236}">
                <a16:creationId xmlns:a16="http://schemas.microsoft.com/office/drawing/2014/main" id="{9A95D589-F247-43BD-A69F-FE029F7E0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246" y="3951237"/>
            <a:ext cx="575973" cy="5759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997007-6D8B-4483-A1B8-4DC0EE4CB100}"/>
              </a:ext>
            </a:extLst>
          </p:cNvPr>
          <p:cNvSpPr txBox="1"/>
          <p:nvPr/>
        </p:nvSpPr>
        <p:spPr>
          <a:xfrm>
            <a:off x="11638120" y="645305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6F72B-FD2D-4854-86CC-5D45310A76B0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B5A0A8-3B7E-4F5D-8637-1F1C12327CAB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79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1F02E2-25CD-40E2-9E3E-845DD7F1425F}"/>
              </a:ext>
            </a:extLst>
          </p:cNvPr>
          <p:cNvCxnSpPr>
            <a:cxnSpLocks/>
          </p:cNvCxnSpPr>
          <p:nvPr/>
        </p:nvCxnSpPr>
        <p:spPr>
          <a:xfrm flipV="1">
            <a:off x="10191084" y="3522488"/>
            <a:ext cx="668508" cy="104259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36936E-070D-4322-8999-016B964D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0" y="3825768"/>
            <a:ext cx="4370773" cy="18006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3A064B-879A-4534-AE83-F65139CAD486}"/>
              </a:ext>
            </a:extLst>
          </p:cNvPr>
          <p:cNvSpPr/>
          <p:nvPr/>
        </p:nvSpPr>
        <p:spPr>
          <a:xfrm>
            <a:off x="665825" y="2156901"/>
            <a:ext cx="5721182" cy="3276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81980-8BC6-4C88-89DF-6F95B8DA238C}"/>
              </a:ext>
            </a:extLst>
          </p:cNvPr>
          <p:cNvSpPr txBox="1"/>
          <p:nvPr/>
        </p:nvSpPr>
        <p:spPr>
          <a:xfrm>
            <a:off x="6834113" y="856845"/>
            <a:ext cx="547498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대상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공공기관 및 개인 건물 </a:t>
            </a:r>
            <a:r>
              <a:rPr lang="ko-KR" altLang="en-US" sz="20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</a:t>
            </a:r>
            <a:endParaRPr lang="en-US" altLang="ko-KR" sz="20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Picture 4" descr="900+ Free Charts &amp; Graph Illustrations - Pixabay">
            <a:extLst>
              <a:ext uri="{FF2B5EF4-FFF2-40B4-BE49-F238E27FC236}">
                <a16:creationId xmlns:a16="http://schemas.microsoft.com/office/drawing/2014/main" id="{9715BC54-141A-4D7D-9A01-FFD60B802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19954" r="13953" b="19999"/>
          <a:stretch/>
        </p:blipFill>
        <p:spPr bwMode="auto">
          <a:xfrm>
            <a:off x="7841089" y="1577843"/>
            <a:ext cx="3018503" cy="19446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B70FD1-19BD-4DEB-8D71-4D2EC5419C7B}"/>
              </a:ext>
            </a:extLst>
          </p:cNvPr>
          <p:cNvCxnSpPr>
            <a:cxnSpLocks/>
          </p:cNvCxnSpPr>
          <p:nvPr/>
        </p:nvCxnSpPr>
        <p:spPr>
          <a:xfrm>
            <a:off x="7841089" y="3522487"/>
            <a:ext cx="2129015" cy="104259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E1888182-6835-4855-AD1A-9863CFE901C0}"/>
              </a:ext>
            </a:extLst>
          </p:cNvPr>
          <p:cNvSpPr/>
          <p:nvPr/>
        </p:nvSpPr>
        <p:spPr>
          <a:xfrm>
            <a:off x="1242874" y="152025"/>
            <a:ext cx="3622087" cy="707886"/>
          </a:xfrm>
          <a:prstGeom prst="parallelogram">
            <a:avLst>
              <a:gd name="adj" fmla="val 18730"/>
            </a:avLst>
          </a:prstGeom>
          <a:gradFill flip="none" rotWithShape="1">
            <a:gsLst>
              <a:gs pos="0">
                <a:srgbClr val="00CED1">
                  <a:tint val="66000"/>
                  <a:satMod val="160000"/>
                </a:srgbClr>
              </a:gs>
              <a:gs pos="50000">
                <a:srgbClr val="00CED1">
                  <a:tint val="44500"/>
                  <a:satMod val="160000"/>
                </a:srgbClr>
              </a:gs>
              <a:gs pos="100000">
                <a:srgbClr val="00CED1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  <a:endParaRPr lang="ko-KR" altLang="en-US" sz="40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00CED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</a:t>
            </a:r>
            <a:r>
              <a:rPr lang="en-US" altLang="ko-KR" sz="3600" dirty="0">
                <a:solidFill>
                  <a:srgbClr val="7F7F7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roject Overview</a:t>
            </a:r>
            <a:endParaRPr lang="ko-KR" altLang="en-US" sz="3600" dirty="0">
              <a:solidFill>
                <a:srgbClr val="7F7F7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78E3A1-5EA0-4057-B414-375B33518E6E}"/>
              </a:ext>
            </a:extLst>
          </p:cNvPr>
          <p:cNvSpPr txBox="1"/>
          <p:nvPr/>
        </p:nvSpPr>
        <p:spPr>
          <a:xfrm>
            <a:off x="11625296" y="6453051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p. 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41CDA-510D-41A9-8E9A-5B149CED227B}"/>
              </a:ext>
            </a:extLst>
          </p:cNvPr>
          <p:cNvSpPr txBox="1"/>
          <p:nvPr/>
        </p:nvSpPr>
        <p:spPr>
          <a:xfrm>
            <a:off x="87086" y="6453051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설계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FA1BD-406A-40F7-B7A9-741CFEDDADCB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카카오 Regular" panose="020B0600000101010101" pitchFamily="50" charset="-127"/>
                <a:ea typeface="카카오 Regular" panose="020B0600000101010101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카카오 Regular" panose="020B0600000101010101" pitchFamily="50" charset="-127"/>
              <a:ea typeface="카카오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DCB2AC-75B0-4C18-90AA-72C931882F89}"/>
              </a:ext>
            </a:extLst>
          </p:cNvPr>
          <p:cNvSpPr txBox="1"/>
          <p:nvPr/>
        </p:nvSpPr>
        <p:spPr>
          <a:xfrm>
            <a:off x="765317" y="2260380"/>
            <a:ext cx="7595929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목적</a:t>
            </a:r>
            <a:endParaRPr lang="en-US" altLang="ko-KR" sz="32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불필요한 </a:t>
            </a:r>
            <a:r>
              <a:rPr lang="ko-KR" altLang="en-US" sz="2000" dirty="0">
                <a:solidFill>
                  <a:srgbClr val="427FE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인력낭비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적절한 </a:t>
            </a:r>
            <a:r>
              <a:rPr lang="ko-KR" altLang="en-US" sz="2000" dirty="0">
                <a:solidFill>
                  <a:srgbClr val="427FE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 조절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통한 효율적인 관리</a:t>
            </a:r>
            <a:endParaRPr lang="en-US" altLang="ko-KR" sz="2000" dirty="0">
              <a:solidFill>
                <a:srgbClr val="427FE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손소독제 사용량을 통한 공간의 밀집도 </a:t>
            </a:r>
            <a:r>
              <a:rPr lang="ko-KR" altLang="en-US" sz="2000" dirty="0">
                <a:solidFill>
                  <a:srgbClr val="427FE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간접 분석</a:t>
            </a:r>
          </a:p>
        </p:txBody>
      </p:sp>
    </p:spTree>
    <p:extLst>
      <p:ext uri="{BB962C8B-B14F-4D97-AF65-F5344CB8AC3E}">
        <p14:creationId xmlns:p14="http://schemas.microsoft.com/office/powerpoint/2010/main" val="38842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595229" y="987615"/>
            <a:ext cx="3348994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03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495759" y="1741325"/>
            <a:ext cx="51010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Case</a:t>
            </a:r>
            <a:endParaRPr lang="ko-KR" altLang="en-US" sz="88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6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720</Words>
  <Application>Microsoft Office PowerPoint</Application>
  <PresentationFormat>와이드스크린</PresentationFormat>
  <Paragraphs>272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나눔스퀘어_ac</vt:lpstr>
      <vt:lpstr>나눔스퀘어_ac Bold</vt:lpstr>
      <vt:lpstr>나눔스퀘어_ac Light</vt:lpstr>
      <vt:lpstr>나눔스퀘어라운드 Bold</vt:lpstr>
      <vt:lpstr>나눔스퀘어라운드 ExtraBold</vt:lpstr>
      <vt:lpstr>나눔스퀘어라운드 Regular</vt:lpstr>
      <vt:lpstr>맑은 고딕</vt:lpstr>
      <vt:lpstr>카카오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315</cp:revision>
  <dcterms:created xsi:type="dcterms:W3CDTF">2020-12-02T02:06:47Z</dcterms:created>
  <dcterms:modified xsi:type="dcterms:W3CDTF">2020-12-02T19:20:16Z</dcterms:modified>
</cp:coreProperties>
</file>